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2" r:id="rId19"/>
    <p:sldId id="273" r:id="rId20"/>
    <p:sldId id="274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9" r:id="rId29"/>
    <p:sldId id="290" r:id="rId30"/>
    <p:sldId id="284" r:id="rId31"/>
    <p:sldId id="285" r:id="rId32"/>
    <p:sldId id="291" r:id="rId33"/>
    <p:sldId id="286" r:id="rId34"/>
    <p:sldId id="293" r:id="rId35"/>
    <p:sldId id="28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0066"/>
    <a:srgbClr val="A8E7FE"/>
    <a:srgbClr val="D1F616"/>
    <a:srgbClr val="CC0000"/>
    <a:srgbClr val="FF99FF"/>
    <a:srgbClr val="FFCCFF"/>
    <a:srgbClr val="CFAFE7"/>
    <a:srgbClr val="85F33B"/>
    <a:srgbClr val="6DF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00E69-9B96-4833-B5F6-804515F24BB5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3B853-825F-44B5-A07D-A3B9EBAEE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88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3B853-825F-44B5-A07D-A3B9EBAEED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02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3B853-825F-44B5-A07D-A3B9EBAEED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4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AE5F-F3DC-4199-9A9C-8F9B852D05C4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6F7E2-5145-443C-BD92-9D50C5C5E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24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AE5F-F3DC-4199-9A9C-8F9B852D05C4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6F7E2-5145-443C-BD92-9D50C5C5E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84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AE5F-F3DC-4199-9A9C-8F9B852D05C4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6F7E2-5145-443C-BD92-9D50C5C5E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64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AE5F-F3DC-4199-9A9C-8F9B852D05C4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6F7E2-5145-443C-BD92-9D50C5C5E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6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AE5F-F3DC-4199-9A9C-8F9B852D05C4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6F7E2-5145-443C-BD92-9D50C5C5E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86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AE5F-F3DC-4199-9A9C-8F9B852D05C4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6F7E2-5145-443C-BD92-9D50C5C5E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4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AE5F-F3DC-4199-9A9C-8F9B852D05C4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6F7E2-5145-443C-BD92-9D50C5C5E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61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AE5F-F3DC-4199-9A9C-8F9B852D05C4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6F7E2-5145-443C-BD92-9D50C5C5E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49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AE5F-F3DC-4199-9A9C-8F9B852D05C4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6F7E2-5145-443C-BD92-9D50C5C5E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5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AE5F-F3DC-4199-9A9C-8F9B852D05C4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6F7E2-5145-443C-BD92-9D50C5C5E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1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AE5F-F3DC-4199-9A9C-8F9B852D05C4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6F7E2-5145-443C-BD92-9D50C5C5E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1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CAE5F-F3DC-4199-9A9C-8F9B852D05C4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6F7E2-5145-443C-BD92-9D50C5C5E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59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dictionary.cambridge.org/dictionary/english/studie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09634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49" y="0"/>
            <a:ext cx="4019549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73516" y="2070334"/>
            <a:ext cx="4411785" cy="1649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Chapter 1: </a:t>
            </a:r>
            <a:endParaRPr lang="en-US" sz="2800" b="1" dirty="0" smtClean="0">
              <a:solidFill>
                <a:srgbClr val="FFFF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 of the </a:t>
            </a:r>
            <a:r>
              <a:rPr 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Universe: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Word list</a:t>
            </a:r>
            <a:endParaRPr lang="en-US" sz="2800" dirty="0">
              <a:solidFill>
                <a:srgbClr val="FFFF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8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F332"/>
            </a:gs>
            <a:gs pos="74000">
              <a:schemeClr val="accent1">
                <a:lumMod val="45000"/>
                <a:lumOff val="55000"/>
              </a:schemeClr>
            </a:gs>
            <a:gs pos="83000">
              <a:srgbClr val="FFFF0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0841832" cy="2364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Coincidence (N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koʊˈɪn.sɪ.dəns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when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two or more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things surprisingly happen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at the same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time: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You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chose exactly the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same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wallpaper as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us - what a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coincidence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!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24" y="2533106"/>
            <a:ext cx="6505575" cy="4457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3106"/>
            <a:ext cx="5686424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2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10738" y="157162"/>
            <a:ext cx="2481262" cy="216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Crust (N)</a:t>
            </a:r>
            <a:endParaRPr lang="en-US" sz="16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krʌst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hard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outer covering of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something: 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Earth's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crust</a:t>
            </a:r>
            <a:endParaRPr lang="en-US" sz="16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8272462" y="428625"/>
            <a:ext cx="1338263" cy="97155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9088" y="145288"/>
            <a:ext cx="3952875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Dense (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Adj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/dens/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Thick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and compact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Dense atmosphere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3" y="2079037"/>
            <a:ext cx="3471863" cy="34718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984" y="0"/>
            <a:ext cx="333901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91" y="0"/>
            <a:ext cx="4196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5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90886" y="2501673"/>
            <a:ext cx="6253163" cy="2397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Distant (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Adj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/ˈ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dɪs.tənt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far 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away, remote</a:t>
            </a: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distant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planet</a:t>
            </a:r>
          </a:p>
        </p:txBody>
      </p:sp>
    </p:spTree>
    <p:extLst>
      <p:ext uri="{BB962C8B-B14F-4D97-AF65-F5344CB8AC3E}">
        <p14:creationId xmlns:p14="http://schemas.microsoft.com/office/powerpoint/2010/main" val="41856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74000">
              <a:schemeClr val="accent1">
                <a:lumMod val="45000"/>
                <a:lumOff val="55000"/>
              </a:schemeClr>
            </a:gs>
            <a:gs pos="83000">
              <a:srgbClr val="FFFF0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9380" y="528501"/>
            <a:ext cx="6096000" cy="2376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Dissolve (V)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dɪˈzɑːlv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(of a 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solid)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to be 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absorbed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by a 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liquid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37" y="0"/>
            <a:ext cx="5834063" cy="42091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2598257"/>
            <a:ext cx="6361113" cy="42367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19988" y="4488001"/>
            <a:ext cx="5309960" cy="2068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Dissolve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two spoons of powder in warm water.</a:t>
            </a:r>
          </a:p>
          <a:p>
            <a:pPr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Nitric acid will </a:t>
            </a: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dissolve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most animal tissue.</a:t>
            </a:r>
          </a:p>
        </p:txBody>
      </p:sp>
    </p:spTree>
    <p:extLst>
      <p:ext uri="{BB962C8B-B14F-4D97-AF65-F5344CB8AC3E}">
        <p14:creationId xmlns:p14="http://schemas.microsoft.com/office/powerpoint/2010/main" val="418447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3734"/>
            <a:ext cx="7681182" cy="1962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Explosion (N)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ɪkˈsploʊ.ʒən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violent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burst</a:t>
            </a:r>
          </a:p>
          <a:p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fire was thought to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have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been caused by a gas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explosion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Fortunately,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there was no one in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house at the time of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explosion.</a:t>
            </a:r>
            <a:endParaRPr lang="en-US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057"/>
            <a:ext cx="7681182" cy="47679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182" y="0"/>
            <a:ext cx="454866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8049" y="3030639"/>
            <a:ext cx="19175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Explosion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93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A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0563" y="531197"/>
            <a:ext cx="6096000" cy="37407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6272213" cy="674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62776" y="378102"/>
            <a:ext cx="4514850" cy="148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Explanation (N)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/ˌ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ek.spləˈneɪ.ʃən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act of explaining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Could you give me a quick </a:t>
            </a:r>
            <a:r>
              <a:rPr lang="en-US" b="1" dirty="0">
                <a:solidFill>
                  <a:srgbClr val="FFFF99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explanation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of how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 learn Python?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13" y="2400300"/>
            <a:ext cx="5919788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8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8624" y="551188"/>
            <a:ext cx="4529138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Fern (N)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/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fɝːn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green plant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with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long stems, leaves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like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feathers,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and no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flowers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91311" y="4467687"/>
            <a:ext cx="4967287" cy="1870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Drift (V)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drɪft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To be carried slowly by a current of water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No one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noticed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that the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boat had begun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to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drift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out to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sea.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12" y="0"/>
            <a:ext cx="6034087" cy="3947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725"/>
            <a:ext cx="6157912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2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8443913" cy="6829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01075" y="1303287"/>
            <a:ext cx="337185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Faint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b="1" dirty="0" err="1" smtClean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</a:t>
            </a:r>
            <a:r>
              <a:rPr lang="en-US" sz="2800" b="1" dirty="0" smtClean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feɪnt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Slight, not clear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heard </a:t>
            </a:r>
            <a:r>
              <a:rPr lang="en-US" sz="2800" b="1" dirty="0" smtClean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faint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strange noises upstairs.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930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1562" y="11801"/>
            <a:ext cx="5198382" cy="216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Fairly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Adv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 /ˈfer.li/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less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than very: quite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I'm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fairly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sure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that this is the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right address.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14" y="2481942"/>
            <a:ext cx="5878286" cy="43760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81585" y="159982"/>
            <a:ext cx="3742544" cy="1870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Float (V)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floʊt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To stay on the surface of a liquid and not sink: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 empty bottle will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1942"/>
            <a:ext cx="6313714" cy="436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1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333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50"/>
            <a:ext cx="6096000" cy="35242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1247" y="444905"/>
            <a:ext cx="5029428" cy="2068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Ancient (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Adj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ˈ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eɪn.ʃənt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Old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belonging to a very distant past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77087" y="4300188"/>
            <a:ext cx="4324350" cy="12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ancient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civilizations </a:t>
            </a:r>
          </a:p>
          <a:p>
            <a:pPr>
              <a:lnSpc>
                <a:spcPct val="107000"/>
              </a:lnSpc>
            </a:pP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ancient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monuments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Iran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52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2911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2585" y="0"/>
            <a:ext cx="3195638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Galaxy (N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 /ˈɡæl.ək.si/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Large groups of stars and planets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13" y="0"/>
            <a:ext cx="425767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9762452">
            <a:off x="6586229" y="5325281"/>
            <a:ext cx="2241319" cy="5222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Mind the gap</a:t>
            </a:r>
          </a:p>
        </p:txBody>
      </p:sp>
      <p:sp>
        <p:nvSpPr>
          <p:cNvPr id="7" name="Rectangle 6"/>
          <p:cNvSpPr/>
          <p:nvPr/>
        </p:nvSpPr>
        <p:spPr>
          <a:xfrm>
            <a:off x="5730893" y="0"/>
            <a:ext cx="2638425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Gap (N)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/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ɡæp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empty space in the middle of something or between two things: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788" y="0"/>
            <a:ext cx="3605212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804258" y="0"/>
            <a:ext cx="2982930" cy="2364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Geological (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Adj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/ˌdʒi.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əˈlɑ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ː.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dʒɪ.kəl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Relating to geology: </a:t>
            </a:r>
            <a:endParaRPr lang="en-US" sz="20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complex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geological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structure of the region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81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3824" y="193457"/>
            <a:ext cx="5619751" cy="2397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Identical (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Adj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aɪˈden.t̬ə.kəl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Exactly the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same, or very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similar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twins are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identical. </a:t>
            </a:r>
          </a:p>
          <a:p>
            <a:pPr>
              <a:lnSpc>
                <a:spcPct val="107000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tests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are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identical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to those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carried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out last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year.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1"/>
            <a:ext cx="5219700" cy="31098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472237" y="3502450"/>
            <a:ext cx="5429250" cy="2894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Imply (V)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ɪmˈplaɪ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Indirectly express: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indicate: suggest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report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implied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that the national economy could be slowing down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Who do all these formulas </a:t>
            </a:r>
            <a:r>
              <a:rPr lang="en-US" sz="2000" b="1" dirty="0" smtClean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imply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8450"/>
            <a:ext cx="562737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37607" y="877851"/>
            <a:ext cx="6096000" cy="37407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793931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6400" y="323981"/>
            <a:ext cx="6096000" cy="18558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Incredibly (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Adv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ɪnˈkred.ə.bli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Unbelievably 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Joe was </a:t>
            </a:r>
            <a:r>
              <a:rPr lang="en-US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incredibly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shocked by his sudden death.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314" y="0"/>
            <a:ext cx="4252685" cy="6857999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7764462" y="152046"/>
            <a:ext cx="4427538" cy="2027828"/>
          </a:xfrm>
          <a:prstGeom prst="cloud">
            <a:avLst/>
          </a:prstGeom>
          <a:solidFill>
            <a:srgbClr val="C2FA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So what do you think you’ll do?</a:t>
            </a:r>
          </a:p>
          <a:p>
            <a:pPr algn="just"/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How are you gonna spend your life?</a:t>
            </a:r>
          </a:p>
          <a:p>
            <a:pPr algn="just"/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JOE: I’m not sure.</a:t>
            </a:r>
          </a:p>
          <a:p>
            <a:pPr algn="just"/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But I do know…</a:t>
            </a:r>
          </a:p>
          <a:p>
            <a:pPr algn="just"/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I’m going to live every minute of it.</a:t>
            </a:r>
          </a:p>
        </p:txBody>
      </p:sp>
    </p:spTree>
    <p:extLst>
      <p:ext uri="{BB962C8B-B14F-4D97-AF65-F5344CB8AC3E}">
        <p14:creationId xmlns:p14="http://schemas.microsoft.com/office/powerpoint/2010/main" val="308041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89" y="0"/>
            <a:ext cx="650111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69088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340257"/>
            <a:ext cx="4657725" cy="2397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Lightning (N) </a:t>
            </a:r>
            <a:r>
              <a:rPr lang="en-US" sz="2000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/ˈ</a:t>
            </a:r>
            <a:r>
              <a:rPr lang="en-US" sz="2000" dirty="0" err="1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laɪt.nɪŋ</a:t>
            </a:r>
            <a:r>
              <a:rPr lang="en-US" sz="2000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20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0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flash of bright blue in the sky that is the consequence of electrical discharge between a cloud and the ground</a:t>
            </a:r>
          </a:p>
          <a:p>
            <a:pPr>
              <a:lnSpc>
                <a:spcPct val="107000"/>
              </a:lnSpc>
            </a:pPr>
            <a:endParaRPr lang="en-US" sz="2000" dirty="0">
              <a:solidFill>
                <a:srgbClr val="FFFF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endParaRPr lang="en-US" sz="2000" dirty="0">
              <a:solidFill>
                <a:srgbClr val="FFFF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5262" y="5648634"/>
            <a:ext cx="4605337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Thunder and </a:t>
            </a:r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lightning</a:t>
            </a:r>
            <a:endParaRPr lang="en-US" sz="2400" b="1" dirty="0"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That tree was struck by </a:t>
            </a:r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lightning</a:t>
            </a: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20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571" y="1229797"/>
            <a:ext cx="11528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Scientists</a:t>
            </a:r>
            <a:r>
              <a:rPr lang="en-US" sz="2800" dirty="0" smtClean="0"/>
              <a:t> </a:t>
            </a:r>
            <a:r>
              <a:rPr lang="en-US" sz="2800" dirty="0"/>
              <a:t>are working </a:t>
            </a:r>
            <a:r>
              <a:rPr lang="en-US" sz="2800" dirty="0" smtClean="0"/>
              <a:t>hard in the</a:t>
            </a:r>
            <a:r>
              <a:rPr lang="en-US" sz="2800" b="1" dirty="0" smtClean="0"/>
              <a:t> </a:t>
            </a:r>
            <a:r>
              <a:rPr lang="en-US" sz="2800" b="1" dirty="0" smtClean="0">
                <a:solidFill>
                  <a:srgbClr val="0070C0"/>
                </a:solidFill>
              </a:rPr>
              <a:t>laboratories</a:t>
            </a:r>
            <a:r>
              <a:rPr lang="en-US" sz="2800" b="1" dirty="0" smtClean="0"/>
              <a:t>  </a:t>
            </a:r>
            <a:r>
              <a:rPr lang="en-US" sz="2800" dirty="0"/>
              <a:t>to produce COVID-19 vaccine. </a:t>
            </a:r>
          </a:p>
        </p:txBody>
      </p:sp>
    </p:spTree>
    <p:extLst>
      <p:ext uri="{BB962C8B-B14F-4D97-AF65-F5344CB8AC3E}">
        <p14:creationId xmlns:p14="http://schemas.microsoft.com/office/powerpoint/2010/main" val="403456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0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8647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144337"/>
            <a:ext cx="4238626" cy="205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Molten (</a:t>
            </a:r>
            <a:r>
              <a:rPr lang="en-US" sz="2000" b="1" dirty="0" err="1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Adj</a:t>
            </a:r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/ˈ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moʊl.tən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Molten metal/rock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is in a liquid state because of great heat: 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dirty="0" smtClean="0">
                <a:solidFill>
                  <a:schemeClr val="accent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Molten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lava 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4" y="0"/>
            <a:ext cx="6105525" cy="38719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91325" y="4142987"/>
            <a:ext cx="4252913" cy="2443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Membrane (N)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/ˈ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mem.breɪn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very thin piece of material that covers an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opening</a:t>
            </a:r>
          </a:p>
          <a:p>
            <a:pPr>
              <a:lnSpc>
                <a:spcPct val="107000"/>
              </a:lnSpc>
            </a:pP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cell </a:t>
            </a:r>
            <a:r>
              <a:rPr lang="en-US" sz="2400" b="1" dirty="0">
                <a:solidFill>
                  <a:schemeClr val="accent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membrane</a:t>
            </a:r>
            <a:endParaRPr lang="en-US" sz="2400" b="1" dirty="0">
              <a:solidFill>
                <a:schemeClr val="accent4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4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F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1" y="0"/>
            <a:ext cx="61341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498926"/>
            <a:ext cx="6096000" cy="204876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Pangaea (N) 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pænˈdʒi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ː.ə/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name given the one large area of land that began to break apart about 200 million years ago to create the present continents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5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F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53212" y="289749"/>
            <a:ext cx="4981575" cy="2839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Plate tectonics (N)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/ˌ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pleɪt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tekˈtɑ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ː.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nɪks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u="sng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study </a:t>
            </a:r>
            <a:r>
              <a:rPr lang="en-US" sz="2400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of how the </a:t>
            </a:r>
            <a:r>
              <a:rPr lang="en-US" sz="2400" u="sng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surface </a:t>
            </a:r>
            <a:r>
              <a:rPr lang="en-US" sz="2400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of the </a:t>
            </a:r>
            <a:r>
              <a:rPr lang="en-US" sz="2400" u="sng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Earth </a:t>
            </a:r>
            <a:r>
              <a:rPr lang="en-US" sz="2400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is </a:t>
            </a:r>
            <a:r>
              <a:rPr lang="en-US" sz="2400" u="sng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formed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how the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separate pieces of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it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move,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and the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effects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of this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movement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3554214"/>
            <a:ext cx="5981702" cy="3253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Radiation (N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ˌ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reɪ.diˈeɪ.ʃən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energy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from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heat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or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light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that you cannot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see: </a:t>
            </a:r>
          </a:p>
          <a:p>
            <a:pPr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Ultraviolet/ electromagnetic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radiation</a:t>
            </a:r>
          </a:p>
          <a:p>
            <a:pPr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It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is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feared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that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people living near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power station may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have been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exposed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to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radiation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1333"/>
            <a:ext cx="6096000" cy="3419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3" y="119062"/>
            <a:ext cx="5110165" cy="28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7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00438"/>
          </a:xfrm>
        </p:spPr>
      </p:pic>
      <p:sp>
        <p:nvSpPr>
          <p:cNvPr id="5" name="Rectangle 4"/>
          <p:cNvSpPr/>
          <p:nvPr/>
        </p:nvSpPr>
        <p:spPr>
          <a:xfrm>
            <a:off x="5852424" y="1234402"/>
            <a:ext cx="2257349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Rush </a:t>
            </a:r>
            <a:r>
              <a:rPr lang="en-US" sz="3600" b="1" dirty="0" smtClean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apart</a:t>
            </a:r>
            <a:endParaRPr lang="en-US" sz="3600" b="1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365" y="3898868"/>
            <a:ext cx="4151457" cy="9852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/ˌ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ː.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prəˈdʒuːs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produce a copy of something</a:t>
            </a:r>
            <a:endParaRPr lang="en-US" sz="24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389405" y="5179219"/>
            <a:ext cx="5852424" cy="46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is it possible to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reproduce</a:t>
            </a: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robots?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215" y="3500438"/>
            <a:ext cx="5509785" cy="33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4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775" y="227339"/>
            <a:ext cx="5868482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Reptile (N)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/ˈ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rep.taɪl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 animal that produces eggs and uses the heat of the sun to keep its blood warm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1550"/>
            <a:ext cx="6115050" cy="4556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0"/>
            <a:ext cx="6076950" cy="37744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07187" y="4380974"/>
            <a:ext cx="5224463" cy="1870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Shrink (V)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ʃrɪŋk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to become smaller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Your sweater will </a:t>
            </a:r>
            <a:r>
              <a:rPr lang="en-US" dirty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shrink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if you wash it at too high a temperature.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13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4152" y="4984448"/>
            <a:ext cx="4740684" cy="374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68989" cy="31698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495" y="0"/>
            <a:ext cx="6009505" cy="3169827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9827"/>
            <a:ext cx="12192000" cy="37022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15902" y="3331127"/>
            <a:ext cx="6876098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Antarctica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there is no sunshine between April and August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</a:pP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one hour, penguins can only walk about three kilometers across the ice of </a:t>
            </a: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Antarctica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218359" y="3405265"/>
            <a:ext cx="4730829" cy="12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Antarctica (N.)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ænˈtɑːrk.tɪ.kə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continent around the south Pole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93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F332"/>
            </a:gs>
            <a:gs pos="74000">
              <a:schemeClr val="accent1">
                <a:lumMod val="45000"/>
                <a:lumOff val="55000"/>
              </a:schemeClr>
            </a:gs>
            <a:gs pos="83000">
              <a:srgbClr val="FFFF0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445" y="282070"/>
            <a:ext cx="3640729" cy="2422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Slushy (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Adj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/ˈ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slʌʃ.i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Partly melted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Slushy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snow is partly melted.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400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164" y="-5788"/>
            <a:ext cx="4126708" cy="3863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6" y="3654425"/>
            <a:ext cx="4103388" cy="3203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834" y="0"/>
            <a:ext cx="3894330" cy="3857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48225" y="4307203"/>
            <a:ext cx="6096000" cy="2397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Surface (N)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/ˈ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səːfɪs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US" sz="20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top part layer of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something: 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Neil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Armstrong was the first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set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foot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surface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moon. 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65809" y="5244383"/>
            <a:ext cx="1300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surface</a:t>
            </a:r>
            <a:endParaRPr lang="en-US" sz="28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9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A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810250" y="323242"/>
            <a:ext cx="6381750" cy="2463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b="1" dirty="0" smtClean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Universe</a:t>
            </a:r>
            <a:r>
              <a:rPr 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(N)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ˈ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ju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ː.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nə.vɝːs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everything that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exists: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Is there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intelligent life elsewhere in </a:t>
            </a:r>
            <a:r>
              <a:rPr 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universe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?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9062" y="4632044"/>
            <a:ext cx="5310188" cy="2443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Substance (N) 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/ˈ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sʌb.stəns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Material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Infectious </a:t>
            </a:r>
            <a:r>
              <a:rPr lang="en-US" sz="2400" b="1" dirty="0" smtClean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substances</a:t>
            </a:r>
            <a:endParaRPr lang="en-US" sz="2400" b="1" dirty="0">
              <a:solidFill>
                <a:srgbClr val="FF0066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72150" cy="400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3109850"/>
            <a:ext cx="6419850" cy="37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9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76800" cy="6858000"/>
          </a:xfrm>
        </p:spPr>
      </p:pic>
      <p:sp>
        <p:nvSpPr>
          <p:cNvPr id="5" name="Rectangle 4"/>
          <p:cNvSpPr/>
          <p:nvPr/>
        </p:nvSpPr>
        <p:spPr>
          <a:xfrm>
            <a:off x="259556" y="1606656"/>
            <a:ext cx="2281238" cy="3063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800" b="1" dirty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Scrape (V)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skreɪp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u="sng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Remove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a covering 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Scrape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ice 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یک طرح، یک نگاه: طراحی قایق کانو با الهام از هنر اوریگامی - زومیت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0"/>
            <a:ext cx="73152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33962" y="0"/>
            <a:ext cx="3681413" cy="1775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Raft (N) </a:t>
            </a:r>
            <a:endParaRPr lang="en-US" sz="2400" b="1" dirty="0">
              <a:solidFill>
                <a:srgbClr val="FF0066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ræft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boat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257550"/>
            <a:ext cx="7315200" cy="3471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05425" y="4023984"/>
            <a:ext cx="1038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Plug (N)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plʌɡ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1273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527786"/>
            <a:ext cx="5081588" cy="374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722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4794" y="341638"/>
            <a:ext cx="4545806" cy="2068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Volcano (N)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vɑːlˈkeɪ.noʊ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 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dormant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volcano</a:t>
            </a:r>
            <a:endParaRPr lang="en-US" sz="2400" b="1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 active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volcano</a:t>
            </a:r>
            <a:endParaRPr lang="en-US" sz="2400" b="1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0"/>
            <a:ext cx="6019800" cy="3797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650" y="3908094"/>
            <a:ext cx="4914900" cy="2839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Trigger (V)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/ˈ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trɪɡ.ɚ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</a:p>
          <a:p>
            <a:pPr algn="ctr">
              <a:lnSpc>
                <a:spcPct val="107000"/>
              </a:lnSpc>
            </a:pP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to make something happen</a:t>
            </a:r>
          </a:p>
          <a:p>
            <a:pPr algn="ctr">
              <a:lnSpc>
                <a:spcPct val="107000"/>
              </a:lnSpc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Monster students learn how to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trigger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fear.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72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03" y="456929"/>
            <a:ext cx="9450119" cy="38867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15309" y="3463252"/>
            <a:ext cx="2356927" cy="405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Scrape: remove</a:t>
            </a: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06514" y="3443525"/>
            <a:ext cx="1970411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Pull apart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52613" y="3463252"/>
            <a:ext cx="2056973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Split apart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06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2442448"/>
            <a:ext cx="6096000" cy="37407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5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0F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1" y="521532"/>
            <a:ext cx="3524249" cy="5566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Astronomer (N)  /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əˈstrɑ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ː.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nə.mɚ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Someone who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studies astronomy </a:t>
            </a:r>
            <a:r>
              <a:rPr 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(the scientific study of the universe space, such as the moon, </a:t>
            </a:r>
            <a:r>
              <a:rPr lang="en-US" sz="2000" dirty="0" err="1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including</a:t>
            </a:r>
            <a:r>
              <a:rPr lang="en-US" sz="2000" dirty="0" err="1" smtClean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</a:t>
            </a:r>
            <a:r>
              <a:rPr 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sun, planets, and stars)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  <a:hlinkClick r:id="rId2" tooltip="studies"/>
            </a:endParaRPr>
          </a:p>
          <a:p>
            <a:pPr algn="just">
              <a:lnSpc>
                <a:spcPct val="107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</a:pPr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Astronomers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the scientists who study space and planets, decided that Pluto was too small and too far away from our sun to be called a planet.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Recently, </a:t>
            </a:r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astronomers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watched a star falling into a black hole.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9857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813" y="0"/>
            <a:ext cx="3405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F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62437" y="668619"/>
            <a:ext cx="3338513" cy="3352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Biologist (N)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baɪˈɑ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ː.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lə.dʒɪst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scientist who studies the natural processes of living things.</a:t>
            </a:r>
          </a:p>
          <a:p>
            <a:pPr algn="just">
              <a:lnSpc>
                <a:spcPct val="107000"/>
              </a:lnSpc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Thanks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 new technology such as submarines,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biologists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in the 20th century were able to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discover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and record the existence of many amazing creatures.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4336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412" y="0"/>
            <a:ext cx="4319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7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33738" y="788751"/>
            <a:ext cx="6096000" cy="302307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Boundary (N)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/ˈ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baʊn.dər.i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1.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dividing line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boundary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of the country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2.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limit of a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subject: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The blurring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boundaries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between IT Engineering and Computer Science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2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0512" y="438503"/>
            <a:ext cx="7324726" cy="2397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Building block (N)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/ˈ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bɪl.dɪŋ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ˌ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blɑːk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</a:p>
          <a:p>
            <a:pPr>
              <a:lnSpc>
                <a:spcPct val="107000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basic things that are put together to make something exist:</a:t>
            </a:r>
          </a:p>
          <a:p>
            <a:pPr>
              <a:lnSpc>
                <a:spcPct val="107000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Sounds are the </a:t>
            </a:r>
            <a:r>
              <a:rPr lang="en-US" sz="2000" b="1" dirty="0" smtClean="0">
                <a:solidFill>
                  <a:schemeClr val="accent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building blocks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of any language.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81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88" y="0"/>
            <a:ext cx="5776912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85938" y="193457"/>
            <a:ext cx="8629650" cy="285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Chemical (N)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/ˈ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kem.ɪ.kəl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Interaction of substances:</a:t>
            </a:r>
          </a:p>
          <a:p>
            <a:pPr algn="ctr">
              <a:lnSpc>
                <a:spcPct val="10700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Factories annually produce millions of </a:t>
            </a:r>
            <a:r>
              <a:rPr lang="en-US" sz="2800" b="1" dirty="0">
                <a:solidFill>
                  <a:srgbClr val="CC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chemicals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into the 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atmosphere.</a:t>
            </a: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35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5221" y="105193"/>
            <a:ext cx="7712359" cy="362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Collide (N)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kəˈlaɪd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Hit by accident when moving: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two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cars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collided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at the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crossroad.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It was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predicted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that a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comet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would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collide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with one of the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planets.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802" y="0"/>
            <a:ext cx="440531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2825"/>
            <a:ext cx="7902802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9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619</Words>
  <Application>Microsoft Office PowerPoint</Application>
  <PresentationFormat>Widescreen</PresentationFormat>
  <Paragraphs>256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83</cp:revision>
  <dcterms:created xsi:type="dcterms:W3CDTF">2021-02-24T08:21:06Z</dcterms:created>
  <dcterms:modified xsi:type="dcterms:W3CDTF">2021-02-27T18:46:27Z</dcterms:modified>
</cp:coreProperties>
</file>